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7" r:id="rId2"/>
    <p:sldId id="262" r:id="rId3"/>
    <p:sldId id="266" r:id="rId4"/>
    <p:sldId id="258" r:id="rId5"/>
    <p:sldId id="261" r:id="rId6"/>
    <p:sldId id="259" r:id="rId7"/>
    <p:sldId id="260" r:id="rId8"/>
    <p:sldId id="263" r:id="rId9"/>
    <p:sldId id="264" r:id="rId10"/>
    <p:sldId id="284" r:id="rId11"/>
    <p:sldId id="267" r:id="rId12"/>
    <p:sldId id="286" r:id="rId13"/>
    <p:sldId id="285" r:id="rId14"/>
    <p:sldId id="271" r:id="rId15"/>
    <p:sldId id="272" r:id="rId16"/>
    <p:sldId id="268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723063" cy="9853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600FD-6667-4BAA-A9DE-04C838159AFC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C1E6-938E-4157-AE6D-199CD43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3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5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7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2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2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5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1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7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CCE3-4FD5-4E66-B208-60A2121E931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CAE7-C7CD-4442-B790-85EF3E7A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Economics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ECON 4915 </a:t>
            </a:r>
            <a:br>
              <a:rPr lang="sv-SE" dirty="0" smtClean="0"/>
            </a:br>
            <a:r>
              <a:rPr lang="sv-SE" dirty="0" err="1" smtClean="0"/>
              <a:t>Lecture</a:t>
            </a:r>
            <a:r>
              <a:rPr lang="sv-SE" dirty="0" smtClean="0"/>
              <a:t> 2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/>
          <a:p>
            <a:pPr eaLnBrk="1" hangingPunct="1"/>
            <a:r>
              <a:rPr lang="sv-SE" dirty="0" smtClean="0">
                <a:solidFill>
                  <a:srgbClr val="898989"/>
                </a:solidFill>
              </a:rPr>
              <a:t>Andreas </a:t>
            </a:r>
            <a:r>
              <a:rPr lang="sv-SE" dirty="0" err="1" smtClean="0">
                <a:solidFill>
                  <a:srgbClr val="898989"/>
                </a:solidFill>
              </a:rPr>
              <a:t>Kotsadam</a:t>
            </a:r>
            <a:endParaRPr lang="sv-SE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sv-SE" dirty="0" err="1" smtClean="0">
                <a:solidFill>
                  <a:srgbClr val="898989"/>
                </a:solidFill>
              </a:rPr>
              <a:t>Room</a:t>
            </a:r>
            <a:r>
              <a:rPr lang="sv-SE" dirty="0" smtClean="0">
                <a:solidFill>
                  <a:srgbClr val="898989"/>
                </a:solidFill>
              </a:rPr>
              <a:t> 1038 </a:t>
            </a:r>
            <a:endParaRPr lang="sv-SE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sv-SE" dirty="0" smtClean="0">
                <a:solidFill>
                  <a:srgbClr val="898989"/>
                </a:solidFill>
              </a:rPr>
              <a:t>Andreas.Kotsadam@econ.uio.no</a:t>
            </a:r>
            <a:endParaRPr lang="en-US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empirical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 expansion and economic growth are positively correlated in cross-country </a:t>
            </a:r>
            <a:r>
              <a:rPr lang="en-US" dirty="0" smtClean="0"/>
              <a:t>data.</a:t>
            </a:r>
          </a:p>
          <a:p>
            <a:r>
              <a:rPr lang="en-US" dirty="0" smtClean="0"/>
              <a:t>Why do we need to know more? </a:t>
            </a:r>
          </a:p>
          <a:p>
            <a:r>
              <a:rPr lang="sv-SE" dirty="0" err="1" smtClean="0"/>
              <a:t>Similarly</a:t>
            </a:r>
            <a:r>
              <a:rPr lang="sv-SE" dirty="0" smtClean="0"/>
              <a:t>, areas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had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 led expansion programs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poorer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areas.</a:t>
            </a:r>
          </a:p>
          <a:p>
            <a:r>
              <a:rPr lang="sv-SE" dirty="0" err="1" smtClean="0"/>
              <a:t>Evidence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 programs not </a:t>
            </a:r>
            <a:r>
              <a:rPr lang="sv-SE" dirty="0" err="1" smtClean="0"/>
              <a:t>working</a:t>
            </a:r>
            <a:r>
              <a:rPr lang="sv-SE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branch</a:t>
            </a:r>
            <a:r>
              <a:rPr lang="sv-SE" dirty="0" smtClean="0"/>
              <a:t> expansion program </a:t>
            </a:r>
            <a:r>
              <a:rPr lang="sv-SE" dirty="0" err="1" smtClean="0"/>
              <a:t>introduced</a:t>
            </a:r>
            <a:r>
              <a:rPr lang="sv-SE" dirty="0" smtClean="0"/>
              <a:t> in 1977.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obtain a license for a </a:t>
            </a:r>
            <a:r>
              <a:rPr lang="en-US" dirty="0" smtClean="0"/>
              <a:t>bank opening </a:t>
            </a:r>
            <a:r>
              <a:rPr lang="en-US" dirty="0"/>
              <a:t>in a </a:t>
            </a:r>
            <a:r>
              <a:rPr lang="en-US" dirty="0" smtClean="0"/>
              <a:t>banked location, the </a:t>
            </a:r>
            <a:r>
              <a:rPr lang="en-US" dirty="0"/>
              <a:t>bank must open branches in four </a:t>
            </a:r>
            <a:r>
              <a:rPr lang="en-US" dirty="0" smtClean="0"/>
              <a:t>unbanked locations as well.</a:t>
            </a:r>
          </a:p>
          <a:p>
            <a:r>
              <a:rPr lang="en-US" dirty="0" smtClean="0"/>
              <a:t> </a:t>
            </a:r>
            <a:r>
              <a:rPr lang="en-US" dirty="0"/>
              <a:t>This policy </a:t>
            </a:r>
            <a:r>
              <a:rPr lang="en-US" dirty="0" smtClean="0"/>
              <a:t>ended in 1990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tate-level data.</a:t>
            </a:r>
          </a:p>
          <a:p>
            <a:endParaRPr lang="en-US" dirty="0" smtClean="0"/>
          </a:p>
          <a:p>
            <a:r>
              <a:rPr lang="en-US" dirty="0" smtClean="0"/>
              <a:t>Panel data </a:t>
            </a:r>
            <a:r>
              <a:rPr lang="en-US" dirty="0"/>
              <a:t>on the number of </a:t>
            </a:r>
            <a:r>
              <a:rPr lang="en-US" dirty="0" smtClean="0"/>
              <a:t>banks, </a:t>
            </a:r>
            <a:r>
              <a:rPr lang="en-US" dirty="0"/>
              <a:t>rural credit and saving </a:t>
            </a:r>
            <a:r>
              <a:rPr lang="en-US" dirty="0" smtClean="0"/>
              <a:t>shares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rural headcount ratio is the main poverty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Why</a:t>
            </a:r>
            <a:r>
              <a:rPr lang="sv-SE" dirty="0"/>
              <a:t> </a:t>
            </a:r>
            <a:r>
              <a:rPr lang="sv-SE" dirty="0" err="1"/>
              <a:t>can’t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just </a:t>
            </a:r>
            <a:r>
              <a:rPr lang="sv-SE" dirty="0" err="1"/>
              <a:t>run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OLS regression?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12175"/>
            <a:ext cx="5272328" cy="6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4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Empirical</a:t>
            </a:r>
            <a:r>
              <a:rPr lang="sv-SE" dirty="0" smtClean="0"/>
              <a:t> </a:t>
            </a:r>
            <a:r>
              <a:rPr lang="sv-SE" dirty="0" err="1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the imposition and removal of the 1:4 branch licensing policy, as </a:t>
            </a:r>
            <a:r>
              <a:rPr lang="en-US" i="1" dirty="0"/>
              <a:t>instruments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arenR"/>
            </a:pPr>
            <a:r>
              <a:rPr lang="en-US" dirty="0" smtClean="0"/>
              <a:t>Relevance</a:t>
            </a:r>
            <a:r>
              <a:rPr lang="en-US" dirty="0"/>
              <a:t>: The </a:t>
            </a:r>
            <a:r>
              <a:rPr lang="en-US" dirty="0" smtClean="0"/>
              <a:t>policy </a:t>
            </a:r>
            <a:r>
              <a:rPr lang="en-US" dirty="0"/>
              <a:t>must be a predictor for the number of banks</a:t>
            </a:r>
            <a:r>
              <a:rPr lang="en-US" dirty="0" smtClean="0"/>
              <a:t>.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/>
              <a:t>Validity: The policy should not affect rural poverty in other ways than via the number of rural banks.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reform predict the number of banks?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131" y="2708920"/>
            <a:ext cx="5403079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7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Figure</a:t>
            </a:r>
            <a:r>
              <a:rPr lang="sv-SE" dirty="0" smtClean="0"/>
              <a:t>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59626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1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Testing</a:t>
            </a:r>
            <a:r>
              <a:rPr lang="sv-SE" dirty="0" smtClean="0"/>
              <a:t> the </a:t>
            </a:r>
            <a:r>
              <a:rPr lang="sv-SE" dirty="0" err="1" smtClean="0"/>
              <a:t>assumptions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2963"/>
            <a:ext cx="6840759" cy="477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0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form </a:t>
            </a:r>
            <a:r>
              <a:rPr lang="sv-SE" dirty="0" smtClean="0"/>
              <a:t>argument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</a:t>
            </a:r>
            <a:r>
              <a:rPr lang="en-US" dirty="0"/>
              <a:t>that the trend breaks affected the number of </a:t>
            </a:r>
            <a:r>
              <a:rPr lang="en-US" dirty="0" smtClean="0"/>
              <a:t>banks…</a:t>
            </a:r>
          </a:p>
          <a:p>
            <a:r>
              <a:rPr lang="sv-SE" dirty="0" smtClean="0"/>
              <a:t>… and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en-US" dirty="0" smtClean="0"/>
              <a:t>argue </a:t>
            </a:r>
            <a:r>
              <a:rPr lang="en-US" dirty="0"/>
              <a:t>that that these breaks were </a:t>
            </a:r>
            <a:r>
              <a:rPr lang="en-US" dirty="0" smtClean="0"/>
              <a:t>exogenous.</a:t>
            </a:r>
          </a:p>
          <a:p>
            <a:r>
              <a:rPr lang="sv-SE" dirty="0" err="1" smtClean="0"/>
              <a:t>Hence</a:t>
            </a:r>
            <a:r>
              <a:rPr lang="sv-SE" dirty="0" smtClean="0"/>
              <a:t>,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en-US" dirty="0"/>
              <a:t>look at the relationship between the trends and </a:t>
            </a:r>
            <a:r>
              <a:rPr lang="en-US" dirty="0" smtClean="0"/>
              <a:t>poverty.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form e</a:t>
            </a:r>
            <a:r>
              <a:rPr lang="sv-SE" dirty="0" err="1" smtClean="0"/>
              <a:t>ffects</a:t>
            </a:r>
            <a:r>
              <a:rPr lang="sv-SE" dirty="0" smtClean="0"/>
              <a:t> on </a:t>
            </a:r>
            <a:r>
              <a:rPr lang="sv-SE" dirty="0" err="1" smtClean="0"/>
              <a:t>poverty</a:t>
            </a: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229600" cy="35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1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Seminar</a:t>
            </a:r>
            <a:r>
              <a:rPr lang="sv-SE" dirty="0" smtClean="0"/>
              <a:t> on </a:t>
            </a:r>
            <a:r>
              <a:rPr lang="sv-SE" dirty="0" err="1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Will be </a:t>
            </a:r>
            <a:r>
              <a:rPr lang="sv-SE" dirty="0" err="1" smtClean="0"/>
              <a:t>held</a:t>
            </a:r>
            <a:r>
              <a:rPr lang="sv-SE" dirty="0" smtClean="0"/>
              <a:t> by Gry </a:t>
            </a:r>
            <a:r>
              <a:rPr lang="en-US" dirty="0" err="1" smtClean="0"/>
              <a:t>Østenstad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sv-SE" dirty="0" err="1" smtClean="0"/>
              <a:t>Questions</a:t>
            </a:r>
            <a:r>
              <a:rPr lang="sv-SE" dirty="0" smtClean="0"/>
              <a:t> for </a:t>
            </a:r>
            <a:r>
              <a:rPr lang="sv-SE" dirty="0" err="1" smtClean="0"/>
              <a:t>seminar</a:t>
            </a:r>
            <a:r>
              <a:rPr lang="sv-SE" dirty="0" smtClean="0"/>
              <a:t> 1 (i.e. the </a:t>
            </a:r>
            <a:r>
              <a:rPr lang="sv-SE" dirty="0" err="1" smtClean="0"/>
              <a:t>seminar</a:t>
            </a:r>
            <a:r>
              <a:rPr lang="sv-SE" dirty="0" smtClean="0"/>
              <a:t> on </a:t>
            </a:r>
            <a:r>
              <a:rPr lang="sv-SE" dirty="0" err="1" smtClean="0"/>
              <a:t>Monday</a:t>
            </a:r>
            <a:r>
              <a:rPr lang="sv-SE" dirty="0" smtClean="0"/>
              <a:t>)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posted</a:t>
            </a:r>
            <a:r>
              <a:rPr lang="sv-SE" dirty="0" smtClean="0"/>
              <a:t> on the web.</a:t>
            </a:r>
          </a:p>
          <a:p>
            <a:endParaRPr lang="sv-SE" dirty="0" smtClean="0"/>
          </a:p>
          <a:p>
            <a:r>
              <a:rPr lang="sv-SE" dirty="0" smtClean="0"/>
              <a:t>Note </a:t>
            </a:r>
            <a:r>
              <a:rPr lang="sv-SE" dirty="0" err="1" smtClean="0"/>
              <a:t>that</a:t>
            </a:r>
            <a:r>
              <a:rPr lang="sv-SE" dirty="0" smtClean="0"/>
              <a:t> I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removed</a:t>
            </a:r>
            <a:r>
              <a:rPr lang="sv-SE" dirty="0" smtClean="0"/>
              <a:t> </a:t>
            </a:r>
            <a:r>
              <a:rPr lang="sv-SE" dirty="0" err="1" smtClean="0"/>
              <a:t>question</a:t>
            </a:r>
            <a:r>
              <a:rPr lang="sv-SE" dirty="0" smtClean="0"/>
              <a:t> 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IV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the instruments </a:t>
            </a:r>
            <a:r>
              <a:rPr lang="sv-SE" dirty="0" err="1" smtClean="0"/>
              <a:t>are</a:t>
            </a:r>
            <a:r>
              <a:rPr lang="sv-SE" dirty="0" smtClean="0"/>
              <a:t> relevant…</a:t>
            </a:r>
          </a:p>
          <a:p>
            <a:endParaRPr lang="sv-SE" dirty="0" smtClean="0"/>
          </a:p>
          <a:p>
            <a:r>
              <a:rPr lang="sv-SE" dirty="0" smtClean="0"/>
              <a:t>… and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argue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valid.</a:t>
            </a:r>
          </a:p>
          <a:p>
            <a:endParaRPr lang="sv-SE" dirty="0" smtClean="0"/>
          </a:p>
          <a:p>
            <a:r>
              <a:rPr lang="sv-SE" dirty="0" err="1" smtClean="0"/>
              <a:t>Therefore</a:t>
            </a:r>
            <a:r>
              <a:rPr lang="sv-SE" dirty="0" smtClean="0"/>
              <a:t>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used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give</a:t>
            </a:r>
            <a:r>
              <a:rPr lang="sv-SE" dirty="0" smtClean="0"/>
              <a:t> </a:t>
            </a:r>
            <a:r>
              <a:rPr lang="sv-SE" dirty="0" err="1" smtClean="0"/>
              <a:t>us</a:t>
            </a:r>
            <a:r>
              <a:rPr lang="sv-SE" dirty="0" smtClean="0"/>
              <a:t> the </a:t>
            </a:r>
            <a:r>
              <a:rPr lang="sv-SE" dirty="0" err="1" smtClean="0"/>
              <a:t>effects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opening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banks in rural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OLS vs IV </a:t>
            </a:r>
            <a:r>
              <a:rPr lang="sv-SE" dirty="0" err="1" smtClean="0"/>
              <a:t>results</a:t>
            </a:r>
            <a:r>
              <a:rPr lang="sv-SE" dirty="0" smtClean="0"/>
              <a:t> on </a:t>
            </a:r>
            <a:r>
              <a:rPr lang="sv-SE" dirty="0" err="1" smtClean="0"/>
              <a:t>poverty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31433" y="1093103"/>
            <a:ext cx="31665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6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Supporting</a:t>
            </a:r>
            <a:r>
              <a:rPr lang="sv-SE" dirty="0" smtClean="0"/>
              <a:t> </a:t>
            </a:r>
            <a:r>
              <a:rPr lang="sv-SE" dirty="0" err="1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validity</a:t>
            </a:r>
            <a:r>
              <a:rPr lang="sv-SE" dirty="0" smtClean="0"/>
              <a:t> </a:t>
            </a:r>
            <a:r>
              <a:rPr lang="sv-SE" dirty="0" err="1" smtClean="0"/>
              <a:t>assumption</a:t>
            </a:r>
            <a:r>
              <a:rPr lang="sv-SE" dirty="0" smtClean="0"/>
              <a:t> is not testable, </a:t>
            </a:r>
            <a:r>
              <a:rPr lang="sv-SE" dirty="0" err="1" smtClean="0"/>
              <a:t>but</a:t>
            </a:r>
            <a:r>
              <a:rPr lang="sv-SE" dirty="0" smtClean="0"/>
              <a:t> arguments </a:t>
            </a:r>
            <a:r>
              <a:rPr lang="sv-SE" dirty="0" err="1" smtClean="0"/>
              <a:t>can</a:t>
            </a:r>
            <a:r>
              <a:rPr lang="sv-SE" dirty="0" smtClean="0"/>
              <a:t> be given for or </a:t>
            </a:r>
            <a:r>
              <a:rPr lang="sv-SE" dirty="0" err="1" smtClean="0"/>
              <a:t>against</a:t>
            </a:r>
            <a:r>
              <a:rPr lang="sv-SE" dirty="0" smtClean="0"/>
              <a:t> it.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arguments </a:t>
            </a:r>
            <a:r>
              <a:rPr lang="sv-SE" dirty="0" err="1" smtClean="0"/>
              <a:t>against</a:t>
            </a:r>
            <a:r>
              <a:rPr lang="sv-SE" dirty="0" smtClean="0"/>
              <a:t> it and </a:t>
            </a:r>
            <a:r>
              <a:rPr lang="sv-SE" dirty="0" err="1" smtClean="0"/>
              <a:t>how</a:t>
            </a:r>
            <a:r>
              <a:rPr lang="sv-SE" dirty="0" smtClean="0"/>
              <a:t> do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account</a:t>
            </a:r>
            <a:r>
              <a:rPr lang="sv-SE" dirty="0" smtClean="0"/>
              <a:t> for </a:t>
            </a:r>
            <a:r>
              <a:rPr lang="sv-SE" dirty="0" err="1" smtClean="0"/>
              <a:t>these</a:t>
            </a:r>
            <a:r>
              <a:rPr lang="sv-SE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5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</a:t>
            </a:r>
            <a:r>
              <a:rPr lang="en-US" dirty="0"/>
              <a:t>provide robust evidence that </a:t>
            </a:r>
            <a:r>
              <a:rPr lang="en-US" dirty="0" smtClean="0"/>
              <a:t>opening </a:t>
            </a:r>
            <a:r>
              <a:rPr lang="en-US" dirty="0"/>
              <a:t>branches in rural unbanked locations in </a:t>
            </a:r>
            <a:r>
              <a:rPr lang="en-US" dirty="0" smtClean="0"/>
              <a:t>India </a:t>
            </a:r>
            <a:r>
              <a:rPr lang="en-US" dirty="0"/>
              <a:t>was associated with reduction in rural poverty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Critical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showed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rural banks </a:t>
            </a:r>
            <a:r>
              <a:rPr lang="sv-SE" dirty="0" err="1" smtClean="0"/>
              <a:t>matter</a:t>
            </a:r>
            <a:r>
              <a:rPr lang="sv-SE" dirty="0" smtClean="0"/>
              <a:t> or just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policy </a:t>
            </a:r>
            <a:r>
              <a:rPr lang="sv-SE" dirty="0" err="1" smtClean="0"/>
              <a:t>had</a:t>
            </a:r>
            <a:r>
              <a:rPr lang="sv-SE" dirty="0" smtClean="0"/>
              <a:t> </a:t>
            </a:r>
            <a:r>
              <a:rPr lang="sv-SE" dirty="0" err="1" smtClean="0"/>
              <a:t>effects</a:t>
            </a:r>
            <a:r>
              <a:rPr lang="sv-SE" dirty="0" smtClean="0"/>
              <a:t>? </a:t>
            </a:r>
          </a:p>
          <a:p>
            <a:r>
              <a:rPr lang="sv-SE" dirty="0" smtClean="0"/>
              <a:t>Does it </a:t>
            </a:r>
            <a:r>
              <a:rPr lang="sv-SE" dirty="0" err="1" smtClean="0"/>
              <a:t>matter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the bank </a:t>
            </a:r>
            <a:r>
              <a:rPr lang="sv-SE" dirty="0" err="1" smtClean="0"/>
              <a:t>openings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not </a:t>
            </a:r>
            <a:r>
              <a:rPr lang="sv-SE" dirty="0" err="1" smtClean="0"/>
              <a:t>randomly</a:t>
            </a:r>
            <a:r>
              <a:rPr lang="sv-SE" dirty="0" smtClean="0"/>
              <a:t> </a:t>
            </a:r>
            <a:r>
              <a:rPr lang="sv-SE" dirty="0" err="1" smtClean="0"/>
              <a:t>assigned</a:t>
            </a:r>
            <a:r>
              <a:rPr lang="sv-SE" dirty="0" smtClean="0"/>
              <a:t>?</a:t>
            </a:r>
          </a:p>
          <a:p>
            <a:r>
              <a:rPr lang="sv-SE" dirty="0" smtClean="0"/>
              <a:t>Is the </a:t>
            </a:r>
            <a:r>
              <a:rPr lang="sv-SE" dirty="0" err="1" smtClean="0"/>
              <a:t>result</a:t>
            </a:r>
            <a:r>
              <a:rPr lang="sv-SE" dirty="0" smtClean="0"/>
              <a:t> </a:t>
            </a:r>
            <a:r>
              <a:rPr lang="en-US" dirty="0"/>
              <a:t>generalizable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contexts</a:t>
            </a:r>
            <a:r>
              <a:rPr lang="sv-SE" dirty="0" smtClean="0"/>
              <a:t>?</a:t>
            </a:r>
          </a:p>
          <a:p>
            <a:r>
              <a:rPr lang="sv-SE" dirty="0" smtClean="0"/>
              <a:t>Do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i="1" dirty="0" err="1" smtClean="0"/>
              <a:t>why</a:t>
            </a:r>
            <a:r>
              <a:rPr lang="sv-SE" dirty="0" smtClean="0"/>
              <a:t> the reform </a:t>
            </a:r>
            <a:r>
              <a:rPr lang="sv-SE" dirty="0" err="1" smtClean="0"/>
              <a:t>had</a:t>
            </a:r>
            <a:r>
              <a:rPr lang="sv-SE" dirty="0" smtClean="0"/>
              <a:t> an </a:t>
            </a:r>
            <a:r>
              <a:rPr lang="sv-SE" dirty="0" err="1" smtClean="0"/>
              <a:t>effect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Was</a:t>
            </a:r>
            <a:r>
              <a:rPr lang="sv-SE" dirty="0" smtClean="0"/>
              <a:t> it </a:t>
            </a:r>
            <a:r>
              <a:rPr lang="sv-SE" dirty="0" err="1" smtClean="0"/>
              <a:t>cost</a:t>
            </a:r>
            <a:r>
              <a:rPr lang="sv-SE" dirty="0" smtClean="0"/>
              <a:t> </a:t>
            </a:r>
            <a:r>
              <a:rPr lang="sv-SE" dirty="0" err="1" smtClean="0"/>
              <a:t>effective</a:t>
            </a:r>
            <a:r>
              <a:rPr lang="sv-SE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Differentiation, maximization and shape of functions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sv-SE" dirty="0"/>
              <a:t>f(L) = </a:t>
            </a:r>
            <a:r>
              <a:rPr lang="sv-SE" dirty="0" err="1"/>
              <a:t>production</a:t>
            </a:r>
            <a:r>
              <a:rPr lang="sv-SE" dirty="0"/>
              <a:t> </a:t>
            </a:r>
            <a:r>
              <a:rPr lang="sv-SE" dirty="0" err="1"/>
              <a:t>function</a:t>
            </a:r>
            <a:r>
              <a:rPr lang="sv-SE" dirty="0"/>
              <a:t>,</a:t>
            </a:r>
          </a:p>
          <a:p>
            <a:pPr>
              <a:buFont typeface="Arial" charset="0"/>
              <a:buNone/>
            </a:pPr>
            <a:r>
              <a:rPr lang="sv-SE" dirty="0"/>
              <a:t>f’(L)&gt;0 </a:t>
            </a:r>
          </a:p>
          <a:p>
            <a:pPr>
              <a:buFont typeface="Arial" charset="0"/>
              <a:buNone/>
            </a:pPr>
            <a:r>
              <a:rPr lang="sv-SE" dirty="0"/>
              <a:t>f’’(L)&lt;</a:t>
            </a:r>
            <a:r>
              <a:rPr lang="sv-SE" dirty="0" smtClean="0"/>
              <a:t>0</a:t>
            </a:r>
            <a:endParaRPr lang="en-US" dirty="0" smtClean="0"/>
          </a:p>
          <a:p>
            <a:r>
              <a:rPr lang="en-US" dirty="0" smtClean="0"/>
              <a:t>Differentiation </a:t>
            </a:r>
            <a:r>
              <a:rPr lang="en-US" dirty="0"/>
              <a:t>rules</a:t>
            </a:r>
          </a:p>
          <a:p>
            <a:r>
              <a:rPr lang="en-US" dirty="0"/>
              <a:t>Derivative</a:t>
            </a:r>
          </a:p>
          <a:p>
            <a:r>
              <a:rPr lang="en-US" dirty="0"/>
              <a:t>Concave function</a:t>
            </a:r>
          </a:p>
          <a:p>
            <a:r>
              <a:rPr lang="en-US" dirty="0"/>
              <a:t>Convex function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Discussion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en-US" dirty="0"/>
              <a:t>lecture plan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exam</a:t>
            </a:r>
            <a:r>
              <a:rPr lang="sv-SE" dirty="0" smtClean="0"/>
              <a:t> </a:t>
            </a:r>
            <a:r>
              <a:rPr lang="sv-SE" dirty="0" err="1" smtClean="0"/>
              <a:t>question</a:t>
            </a:r>
            <a:r>
              <a:rPr lang="sv-SE" dirty="0" smtClean="0"/>
              <a:t> and a </a:t>
            </a:r>
            <a:r>
              <a:rPr lang="sv-SE" dirty="0" err="1" smtClean="0"/>
              <a:t>recap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done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solve</a:t>
            </a:r>
            <a:r>
              <a:rPr lang="sv-SE" dirty="0" smtClean="0"/>
              <a:t> the </a:t>
            </a:r>
            <a:r>
              <a:rPr lang="sv-SE" dirty="0" err="1" smtClean="0"/>
              <a:t>credit</a:t>
            </a:r>
            <a:r>
              <a:rPr lang="sv-SE" dirty="0" smtClean="0"/>
              <a:t> problems?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 smtClean="0"/>
              <a:t> </a:t>
            </a:r>
            <a:r>
              <a:rPr lang="en-US" altLang="zh-CN" dirty="0" smtClean="0"/>
              <a:t>Government intervention to expand credit (Burgess and </a:t>
            </a:r>
            <a:r>
              <a:rPr lang="en-US" altLang="zh-CN" dirty="0" err="1" smtClean="0"/>
              <a:t>Pande</a:t>
            </a:r>
            <a:r>
              <a:rPr lang="en-US" altLang="zh-CN" dirty="0" smtClean="0"/>
              <a:t> 2005)</a:t>
            </a:r>
            <a:r>
              <a:rPr lang="sv-SE" dirty="0" smtClean="0"/>
              <a:t>.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 smtClean="0"/>
              <a:t> </a:t>
            </a:r>
            <a:r>
              <a:rPr lang="en-US" altLang="zh-CN" dirty="0" smtClean="0"/>
              <a:t>Microfinance (</a:t>
            </a:r>
            <a:r>
              <a:rPr lang="en-US" altLang="zh-CN" dirty="0" err="1" smtClean="0"/>
              <a:t>Banarjee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Duflo</a:t>
            </a:r>
            <a:r>
              <a:rPr lang="en-US" altLang="zh-CN" dirty="0" smtClean="0"/>
              <a:t> 2010)</a:t>
            </a:r>
            <a:r>
              <a:rPr lang="sv-SE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Migration vs. </a:t>
            </a:r>
            <a:r>
              <a:rPr lang="sv-SE" dirty="0" err="1" smtClean="0"/>
              <a:t>Natural</a:t>
            </a:r>
            <a:r>
              <a:rPr lang="sv-SE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Alternative 1: </a:t>
            </a:r>
            <a:r>
              <a:rPr lang="sv-SE" dirty="0" err="1" smtClean="0"/>
              <a:t>Keep</a:t>
            </a:r>
            <a:r>
              <a:rPr lang="sv-SE" dirty="0" smtClean="0"/>
              <a:t> </a:t>
            </a:r>
            <a:r>
              <a:rPr lang="sv-SE" dirty="0" err="1" smtClean="0"/>
              <a:t>Lecture</a:t>
            </a:r>
            <a:r>
              <a:rPr lang="sv-SE" dirty="0" smtClean="0"/>
              <a:t> 6 on immigration:</a:t>
            </a:r>
          </a:p>
          <a:p>
            <a:pPr marL="0" indent="0">
              <a:buNone/>
            </a:pPr>
            <a:r>
              <a:rPr lang="en-US" altLang="zh-CN" dirty="0" smtClean="0"/>
              <a:t>Ray Ch. 10; Mishra</a:t>
            </a:r>
          </a:p>
          <a:p>
            <a:pPr marL="0" indent="0">
              <a:buNone/>
            </a:pPr>
            <a:endParaRPr lang="en-US" altLang="zh-CN" b="1" dirty="0" smtClean="0"/>
          </a:p>
          <a:p>
            <a:r>
              <a:rPr lang="sv-SE" dirty="0" smtClean="0"/>
              <a:t>Alternative 2: </a:t>
            </a:r>
            <a:r>
              <a:rPr lang="sv-SE" dirty="0" err="1" smtClean="0"/>
              <a:t>Discuss</a:t>
            </a:r>
            <a:r>
              <a:rPr lang="sv-SE" dirty="0" smtClean="0"/>
              <a:t> the </a:t>
            </a:r>
            <a:r>
              <a:rPr lang="sv-SE" dirty="0" err="1" smtClean="0"/>
              <a:t>curse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natural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en-US" dirty="0"/>
              <a:t>Overview </a:t>
            </a:r>
            <a:r>
              <a:rPr lang="sv-SE" dirty="0" err="1" smtClean="0"/>
              <a:t>article</a:t>
            </a:r>
            <a:r>
              <a:rPr lang="sv-SE" dirty="0" smtClean="0"/>
              <a:t> </a:t>
            </a:r>
            <a:r>
              <a:rPr lang="sv-SE" dirty="0" smtClean="0"/>
              <a:t>and an </a:t>
            </a:r>
            <a:r>
              <a:rPr lang="sv-SE" dirty="0" err="1" smtClean="0"/>
              <a:t>application</a:t>
            </a:r>
            <a:r>
              <a:rPr lang="sv-SE" dirty="0" smtClean="0"/>
              <a:t> (</a:t>
            </a:r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Mehlum</a:t>
            </a:r>
            <a:r>
              <a:rPr lang="sv-SE" dirty="0" smtClean="0"/>
              <a:t>, </a:t>
            </a:r>
            <a:r>
              <a:rPr lang="sv-SE" dirty="0" err="1" smtClean="0"/>
              <a:t>Moene</a:t>
            </a:r>
            <a:r>
              <a:rPr lang="sv-SE" dirty="0" smtClean="0"/>
              <a:t>, and </a:t>
            </a:r>
            <a:r>
              <a:rPr lang="sv-SE" dirty="0" err="1" smtClean="0"/>
              <a:t>Torvik</a:t>
            </a:r>
            <a:r>
              <a:rPr lang="sv-SE" dirty="0" smtClean="0"/>
              <a:t> 2006).</a:t>
            </a: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Typical</a:t>
            </a:r>
            <a:r>
              <a:rPr lang="sv-SE" dirty="0" smtClean="0"/>
              <a:t> </a:t>
            </a:r>
            <a:r>
              <a:rPr lang="sv-SE" dirty="0" err="1" smtClean="0"/>
              <a:t>exam</a:t>
            </a:r>
            <a:r>
              <a:rPr lang="sv-SE" dirty="0" smtClean="0"/>
              <a:t> </a:t>
            </a:r>
            <a:r>
              <a:rPr lang="sv-SE" dirty="0" err="1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1a) Theoretically, informal </a:t>
            </a:r>
            <a:r>
              <a:rPr lang="en-US" dirty="0"/>
              <a:t>sector interest rates are very sensitive to the default </a:t>
            </a:r>
            <a:r>
              <a:rPr lang="en-US" dirty="0" smtClean="0"/>
              <a:t>risk even under perfect competition. Show this using </a:t>
            </a:r>
            <a:r>
              <a:rPr lang="sv-SE" dirty="0" smtClean="0"/>
              <a:t>the </a:t>
            </a:r>
            <a:r>
              <a:rPr lang="sv-SE" dirty="0" err="1" smtClean="0"/>
              <a:t>lender’s</a:t>
            </a:r>
            <a:r>
              <a:rPr lang="sv-SE" dirty="0" smtClean="0"/>
              <a:t> risk </a:t>
            </a:r>
            <a:r>
              <a:rPr lang="sv-SE" dirty="0" err="1" smtClean="0"/>
              <a:t>hypothesis</a:t>
            </a:r>
            <a:r>
              <a:rPr lang="sv-SE" dirty="0" smtClean="0"/>
              <a:t>, </a:t>
            </a:r>
            <a:r>
              <a:rPr lang="sv-SE" dirty="0" err="1" smtClean="0"/>
              <a:t>discuss</a:t>
            </a:r>
            <a:r>
              <a:rPr lang="sv-SE" dirty="0" smtClean="0"/>
              <a:t> the </a:t>
            </a:r>
            <a:r>
              <a:rPr lang="sv-SE" dirty="0" err="1" smtClean="0"/>
              <a:t>implications</a:t>
            </a:r>
            <a:r>
              <a:rPr lang="sv-SE" dirty="0" smtClean="0"/>
              <a:t> and </a:t>
            </a:r>
            <a:r>
              <a:rPr lang="sv-SE" dirty="0" err="1" smtClean="0"/>
              <a:t>relevance</a:t>
            </a:r>
            <a:r>
              <a:rPr lang="sv-SE" dirty="0" smtClean="0"/>
              <a:t>. (5 </a:t>
            </a:r>
            <a:r>
              <a:rPr lang="sv-SE" dirty="0" err="1" smtClean="0"/>
              <a:t>points</a:t>
            </a:r>
            <a:r>
              <a:rPr lang="sv-SE" dirty="0"/>
              <a:t>)</a:t>
            </a:r>
            <a:endParaRPr lang="sv-SE" dirty="0" smtClean="0"/>
          </a:p>
          <a:p>
            <a:r>
              <a:rPr lang="sv-SE" dirty="0" smtClean="0"/>
              <a:t>1b) </a:t>
            </a:r>
            <a:r>
              <a:rPr lang="sv-SE" dirty="0" err="1" smtClean="0"/>
              <a:t>Give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examples </a:t>
            </a:r>
            <a:r>
              <a:rPr lang="sv-SE" dirty="0" err="1" smtClean="0"/>
              <a:t>of</a:t>
            </a:r>
            <a:r>
              <a:rPr lang="sv-SE" dirty="0" smtClean="0"/>
              <a:t> solutions </a:t>
            </a:r>
            <a:r>
              <a:rPr lang="sv-SE" dirty="0" err="1" smtClean="0"/>
              <a:t>to</a:t>
            </a:r>
            <a:r>
              <a:rPr lang="sv-SE" dirty="0" smtClean="0"/>
              <a:t> the information problems on the </a:t>
            </a:r>
            <a:r>
              <a:rPr lang="sv-SE" dirty="0" err="1" smtClean="0"/>
              <a:t>credit</a:t>
            </a:r>
            <a:r>
              <a:rPr lang="sv-SE" dirty="0" smtClean="0"/>
              <a:t> market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lead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poverty</a:t>
            </a:r>
            <a:r>
              <a:rPr lang="sv-SE" dirty="0" smtClean="0"/>
              <a:t> </a:t>
            </a:r>
            <a:r>
              <a:rPr lang="sv-SE" dirty="0" err="1" smtClean="0"/>
              <a:t>traps</a:t>
            </a:r>
            <a:r>
              <a:rPr lang="sv-SE" dirty="0" smtClean="0"/>
              <a:t> (2 </a:t>
            </a:r>
            <a:r>
              <a:rPr lang="sv-SE" dirty="0" err="1" smtClean="0"/>
              <a:t>points</a:t>
            </a:r>
            <a:r>
              <a:rPr lang="sv-SE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Recap</a:t>
            </a:r>
            <a:r>
              <a:rPr lang="sv-SE" dirty="0" smtClean="0"/>
              <a:t> (or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hidden</a:t>
            </a:r>
            <a:r>
              <a:rPr lang="sv-SE" dirty="0" smtClean="0"/>
              <a:t> </a:t>
            </a:r>
            <a:r>
              <a:rPr lang="sv-SE" dirty="0" err="1" smtClean="0"/>
              <a:t>exam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Credit </a:t>
            </a:r>
            <a:r>
              <a:rPr lang="sv-SE" dirty="0" err="1" smtClean="0"/>
              <a:t>rationing</a:t>
            </a:r>
            <a:r>
              <a:rPr lang="sv-SE" dirty="0" smtClean="0"/>
              <a:t>: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 smtClean="0"/>
              <a:t> </a:t>
            </a:r>
            <a:r>
              <a:rPr lang="en-US" dirty="0" smtClean="0"/>
              <a:t>What is it?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 smtClean="0"/>
              <a:t> </a:t>
            </a:r>
            <a:r>
              <a:rPr lang="en-US" altLang="zh-CN" dirty="0" smtClean="0"/>
              <a:t>Why does it occur, in particular, why doesn’t the lender just raise the interest to lend out more</a:t>
            </a:r>
            <a:r>
              <a:rPr lang="sv-SE" altLang="zh-CN" dirty="0"/>
              <a:t>?</a:t>
            </a:r>
            <a:endParaRPr lang="sv-SE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 smtClean="0"/>
              <a:t> </a:t>
            </a:r>
            <a:r>
              <a:rPr lang="sv-SE" dirty="0" err="1" smtClean="0"/>
              <a:t>Explain</a:t>
            </a:r>
            <a:r>
              <a:rPr lang="sv-SE" dirty="0" smtClean="0"/>
              <a:t> </a:t>
            </a:r>
            <a:r>
              <a:rPr lang="sv-SE" dirty="0" err="1" smtClean="0"/>
              <a:t>intuitively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i</a:t>
            </a:r>
            <a:r>
              <a:rPr lang="en-US" dirty="0" err="1" smtClean="0"/>
              <a:t>nformation</a:t>
            </a:r>
            <a:r>
              <a:rPr lang="en-US" dirty="0" smtClean="0"/>
              <a:t> asymmetries may cause credit rationing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nice</a:t>
            </a:r>
            <a:r>
              <a:rPr lang="sv-SE" dirty="0" smtClean="0"/>
              <a:t> (</a:t>
            </a:r>
            <a:r>
              <a:rPr lang="sv-SE" dirty="0" err="1" smtClean="0"/>
              <a:t>but</a:t>
            </a:r>
            <a:r>
              <a:rPr lang="sv-SE" dirty="0" smtClean="0"/>
              <a:t> not so simple) solution </a:t>
            </a:r>
            <a:r>
              <a:rPr lang="sv-SE" dirty="0" err="1" smtClean="0"/>
              <a:t>would</a:t>
            </a:r>
            <a:r>
              <a:rPr lang="sv-SE" dirty="0" smtClean="0"/>
              <a:t> be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en-US" dirty="0" smtClean="0"/>
              <a:t>build </a:t>
            </a:r>
            <a:r>
              <a:rPr lang="en-US" dirty="0"/>
              <a:t>up good institutions and eliminate </a:t>
            </a:r>
            <a:r>
              <a:rPr lang="en-US" dirty="0" smtClean="0"/>
              <a:t>poverty. </a:t>
            </a:r>
          </a:p>
          <a:p>
            <a:r>
              <a:rPr lang="sv-SE" dirty="0" smtClean="0"/>
              <a:t>In the </a:t>
            </a:r>
            <a:r>
              <a:rPr lang="sv-SE" dirty="0" err="1" smtClean="0"/>
              <a:t>meantime</a:t>
            </a:r>
            <a:r>
              <a:rPr lang="sv-SE" dirty="0" smtClean="0"/>
              <a:t>,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discuss</a:t>
            </a:r>
            <a:r>
              <a:rPr lang="sv-SE" dirty="0" smtClean="0"/>
              <a:t>:</a:t>
            </a:r>
          </a:p>
          <a:p>
            <a:endParaRPr lang="sv-SE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dirty="0" smtClean="0"/>
              <a:t>Government intervention to expand credit (Burgess and </a:t>
            </a:r>
            <a:r>
              <a:rPr lang="en-US" altLang="zh-CN" dirty="0" err="1" smtClean="0"/>
              <a:t>Pande</a:t>
            </a:r>
            <a:r>
              <a:rPr lang="en-US" altLang="zh-CN" dirty="0" smtClean="0"/>
              <a:t> 2005)</a:t>
            </a:r>
            <a:r>
              <a:rPr lang="sv-SE" dirty="0" smtClean="0"/>
              <a:t>.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 smtClean="0"/>
              <a:t> </a:t>
            </a:r>
            <a:r>
              <a:rPr lang="en-US" altLang="zh-CN" dirty="0" smtClean="0"/>
              <a:t>Microfinance (</a:t>
            </a:r>
            <a:r>
              <a:rPr lang="en-US" altLang="zh-CN" dirty="0" err="1" smtClean="0"/>
              <a:t>Banarjee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Duflo</a:t>
            </a:r>
            <a:r>
              <a:rPr lang="en-US" altLang="zh-CN" dirty="0" smtClean="0"/>
              <a:t> 2010)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Burgess and </a:t>
            </a:r>
            <a:r>
              <a:rPr lang="en-US" dirty="0" err="1"/>
              <a:t>Pande</a:t>
            </a:r>
            <a:r>
              <a:rPr lang="en-US" dirty="0"/>
              <a:t> </a:t>
            </a:r>
            <a:r>
              <a:rPr lang="en-US" dirty="0" smtClean="0"/>
              <a:t>(2005)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question: Do rural banks matter?</a:t>
            </a:r>
          </a:p>
          <a:p>
            <a:endParaRPr lang="en-US" dirty="0" smtClean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/>
              <a:t> </a:t>
            </a:r>
            <a:r>
              <a:rPr lang="sv-SE" dirty="0" err="1" smtClean="0"/>
              <a:t>Interesting</a:t>
            </a:r>
            <a:r>
              <a:rPr lang="sv-SE" dirty="0" smtClean="0"/>
              <a:t>? </a:t>
            </a:r>
            <a:r>
              <a:rPr lang="sv-SE" dirty="0" err="1" smtClean="0"/>
              <a:t>Yes</a:t>
            </a:r>
            <a:r>
              <a:rPr lang="sv-SE" dirty="0" smtClean="0"/>
              <a:t>: </a:t>
            </a:r>
            <a:r>
              <a:rPr lang="sv-SE" dirty="0" err="1" smtClean="0"/>
              <a:t>Important</a:t>
            </a:r>
            <a:r>
              <a:rPr lang="sv-SE" dirty="0" smtClean="0"/>
              <a:t> </a:t>
            </a:r>
            <a:r>
              <a:rPr lang="sv-SE" dirty="0" err="1" smtClean="0"/>
              <a:t>topic</a:t>
            </a:r>
            <a:r>
              <a:rPr lang="sv-SE" dirty="0" smtClean="0"/>
              <a:t> (</a:t>
            </a:r>
            <a:r>
              <a:rPr lang="sv-SE" dirty="0" err="1" smtClean="0"/>
              <a:t>poverty</a:t>
            </a:r>
            <a:r>
              <a:rPr lang="sv-SE" dirty="0" smtClean="0"/>
              <a:t>), </a:t>
            </a:r>
            <a:r>
              <a:rPr lang="sv-SE" dirty="0" err="1" smtClean="0"/>
              <a:t>widespread</a:t>
            </a:r>
            <a:r>
              <a:rPr lang="sv-SE" dirty="0" smtClean="0"/>
              <a:t> policy and lots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theory</a:t>
            </a:r>
            <a:r>
              <a:rPr lang="sv-SE" dirty="0" smtClean="0"/>
              <a:t>. 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/>
              <a:t> </a:t>
            </a:r>
            <a:r>
              <a:rPr lang="sv-SE" altLang="zh-CN" dirty="0" smtClean="0"/>
              <a:t>Original? </a:t>
            </a:r>
            <a:r>
              <a:rPr lang="en-US" dirty="0"/>
              <a:t>Yes: Credible evidence </a:t>
            </a:r>
            <a:r>
              <a:rPr lang="en-US" dirty="0" smtClean="0"/>
              <a:t>remains </a:t>
            </a:r>
            <a:r>
              <a:rPr lang="en-US" dirty="0"/>
              <a:t>limited.</a:t>
            </a:r>
            <a:endParaRPr lang="sv-SE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dirty="0"/>
              <a:t> </a:t>
            </a:r>
            <a:r>
              <a:rPr lang="sv-SE" dirty="0" err="1" smtClean="0"/>
              <a:t>Feasible</a:t>
            </a:r>
            <a:r>
              <a:rPr lang="sv-SE" dirty="0" smtClean="0"/>
              <a:t>? </a:t>
            </a:r>
            <a:r>
              <a:rPr lang="en-US" dirty="0"/>
              <a:t>Yes: </a:t>
            </a:r>
            <a:r>
              <a:rPr lang="en-US" dirty="0" smtClean="0"/>
              <a:t>By using policy </a:t>
            </a:r>
            <a:r>
              <a:rPr lang="en-US" dirty="0"/>
              <a:t>rules </a:t>
            </a:r>
            <a:r>
              <a:rPr lang="en-US" dirty="0" smtClean="0"/>
              <a:t>as a source </a:t>
            </a:r>
            <a:r>
              <a:rPr lang="en-US" dirty="0"/>
              <a:t>of exogenous </a:t>
            </a:r>
            <a:r>
              <a:rPr lang="en-US" dirty="0" smtClean="0"/>
              <a:t>variation and data exists.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781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Development Economics  ECON 4915  Lecture 2 </vt:lpstr>
      <vt:lpstr>Seminar on Monday</vt:lpstr>
      <vt:lpstr>Differentiation, maximization and shape of functions </vt:lpstr>
      <vt:lpstr>Outline</vt:lpstr>
      <vt:lpstr>Migration vs. Natural Resources</vt:lpstr>
      <vt:lpstr>Typical exam question</vt:lpstr>
      <vt:lpstr>Recap (or more hidden exam questions?)</vt:lpstr>
      <vt:lpstr>Policies</vt:lpstr>
      <vt:lpstr>Burgess and Pande (2005)</vt:lpstr>
      <vt:lpstr>The empirical problem</vt:lpstr>
      <vt:lpstr>The policy</vt:lpstr>
      <vt:lpstr>Data</vt:lpstr>
      <vt:lpstr>Why can’t we just run the following OLS regression?</vt:lpstr>
      <vt:lpstr>Empirical strategy</vt:lpstr>
      <vt:lpstr>Relevance</vt:lpstr>
      <vt:lpstr>Figure 1</vt:lpstr>
      <vt:lpstr>Testing the assumptions</vt:lpstr>
      <vt:lpstr>Reduced form argument</vt:lpstr>
      <vt:lpstr>Reduced form effects on poverty</vt:lpstr>
      <vt:lpstr>IV argument</vt:lpstr>
      <vt:lpstr>OLS vs IV results on poverty</vt:lpstr>
      <vt:lpstr>Supporting evidence</vt:lpstr>
      <vt:lpstr>Their conclusion</vt:lpstr>
      <vt:lpstr>Critical questions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Economics  ECON 4915  Lecture 2</dc:title>
  <dc:creator>Andreas Kotsadam</dc:creator>
  <cp:lastModifiedBy>Andreas Kotsadam</cp:lastModifiedBy>
  <cp:revision>47</cp:revision>
  <cp:lastPrinted>2012-01-25T18:37:31Z</cp:lastPrinted>
  <dcterms:created xsi:type="dcterms:W3CDTF">2012-01-24T08:00:55Z</dcterms:created>
  <dcterms:modified xsi:type="dcterms:W3CDTF">2012-01-25T18:48:57Z</dcterms:modified>
</cp:coreProperties>
</file>